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915" r:id="rId2"/>
    <p:sldMasterId id="2147483980" r:id="rId3"/>
    <p:sldMasterId id="2147484004" r:id="rId4"/>
  </p:sldMasterIdLst>
  <p:notesMasterIdLst>
    <p:notesMasterId r:id="rId23"/>
  </p:notesMasterIdLst>
  <p:sldIdLst>
    <p:sldId id="261" r:id="rId5"/>
    <p:sldId id="258" r:id="rId6"/>
    <p:sldId id="263" r:id="rId7"/>
    <p:sldId id="264" r:id="rId8"/>
    <p:sldId id="260" r:id="rId9"/>
    <p:sldId id="262" r:id="rId10"/>
    <p:sldId id="265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2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1A07-F2E0-4073-BEB9-3ADA981CD4B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AA9E-A956-4D2B-A1A4-6BC7EC0A1C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04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pl-PL" dirty="0" smtClean="0"/>
              <a:t>Każdy z nas przeżywa różne uczucia. Są one reakcjami naszego organizmu, naszej psychiki na otaczający nas świat. Jedne z nich są przyjemne, inne smutne lub nawet bolesne.</a:t>
            </a:r>
            <a:r>
              <a:rPr lang="pl-PL" baseline="0" dirty="0" smtClean="0"/>
              <a:t> </a:t>
            </a:r>
            <a:r>
              <a:rPr lang="pl-PL" dirty="0" smtClean="0"/>
              <a:t>Są takie, na które czekamy i takie, których chętnie uniknęlibyśmy. Wszystkie jednak są nam potrzebne.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D24A-B700-4C7A-94F2-6D0F56B92549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pl-PL" dirty="0" smtClean="0"/>
              <a:t>Każdy z nas przeżywa różne uczucia. Są one reakcjami naszego organizmu, naszej psychiki na otaczający nas świat. Jedne z nich są przyjemne, inne smutne lub nawet bolesne.</a:t>
            </a:r>
            <a:r>
              <a:rPr lang="pl-PL" baseline="0" dirty="0" smtClean="0"/>
              <a:t> </a:t>
            </a:r>
            <a:r>
              <a:rPr lang="pl-PL" dirty="0" smtClean="0"/>
              <a:t>Są takie, na które czekamy i takie, których chętnie uniknęlibyśmy. Wszystkie jednak są nam potrzebne.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2D24A-B700-4C7A-94F2-6D0F56B92549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5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21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6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82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46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56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11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3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6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2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33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03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89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54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72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019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41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943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81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61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48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39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11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41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928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Prostokąt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9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31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97459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3630253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004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14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93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09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89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31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3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9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3DC93B-4B09-42C2-A876-441E778DF166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8F59-9F30-462B-8CF2-0C6254FDE9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5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sz="10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2" y="187868"/>
            <a:ext cx="9719257" cy="963666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5661"/>
              </p:ext>
            </p:extLst>
          </p:nvPr>
        </p:nvGraphicFramePr>
        <p:xfrm>
          <a:off x="3221609" y="1800666"/>
          <a:ext cx="8384236" cy="46944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92118"/>
                <a:gridCol w="4192118"/>
              </a:tblGrid>
              <a:tr h="10166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350" dirty="0" smtClean="0"/>
                        <a:t>Nazwa programu operacyjnego</a:t>
                      </a:r>
                      <a:endParaRPr lang="pl-PL" sz="13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3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Wielkopolski Regionalny Program </a:t>
                      </a:r>
                      <a:r>
                        <a:rPr lang="pl-PL" sz="135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Operacyjny </a:t>
                      </a:r>
                      <a:br>
                        <a:rPr lang="pl-PL" sz="135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pl-PL" sz="135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 </a:t>
                      </a:r>
                      <a:r>
                        <a:rPr lang="pl-PL" sz="13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lata 2014 - 2020</a:t>
                      </a:r>
                      <a:endParaRPr lang="pl-PL" sz="135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766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350" b="1" dirty="0" smtClean="0"/>
                        <a:t>Numer i nazwa Priorytetu w ramach Programu operacyjnego</a:t>
                      </a:r>
                      <a:endParaRPr lang="pl-PL" sz="13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3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Oś Priorytetowa 3. Energia</a:t>
                      </a:r>
                      <a:endParaRPr lang="pl-PL" sz="13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0728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350" b="1" dirty="0" smtClean="0"/>
                        <a:t>Numer i nazwa Działania w ramach Priorytetu Programu operacyjnego</a:t>
                      </a:r>
                      <a:endParaRPr lang="pl-PL" sz="13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3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Działanie 3.3</a:t>
                      </a:r>
                      <a:r>
                        <a:rPr lang="pl-PL" sz="135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Wspieranie strategii niskoemisyjnych w tym mobilność miejska</a:t>
                      </a:r>
                      <a:endParaRPr lang="pl-PL" sz="13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0550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350" b="1" dirty="0" smtClean="0"/>
                        <a:t>Numer Schematu w ramach Działania</a:t>
                      </a:r>
                      <a:r>
                        <a:rPr lang="pl-PL" sz="1350" b="1" baseline="0" dirty="0" smtClean="0"/>
                        <a:t> </a:t>
                      </a:r>
                      <a:endParaRPr lang="pl-PL" sz="13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3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Poddziałanie 3.3.1 Inwestycje w obszarze transportu miejskiego</a:t>
                      </a:r>
                      <a:endParaRPr lang="pl-PL" sz="13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732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350" b="1" dirty="0" smtClean="0"/>
                        <a:t>Wnioskodawca</a:t>
                      </a:r>
                      <a:endParaRPr lang="pl-PL" sz="13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3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Miejski Zakład Komunikacji w </a:t>
                      </a:r>
                      <a:r>
                        <a:rPr lang="pl-PL" sz="135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Krotoszynie </a:t>
                      </a:r>
                      <a:br>
                        <a:rPr lang="pl-PL" sz="135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pl-PL" sz="135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</a:t>
                      </a:r>
                      <a:r>
                        <a:rPr lang="pl-PL" sz="13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z o.o.</a:t>
                      </a:r>
                      <a:endParaRPr lang="pl-PL" sz="13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13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04204" y="2042721"/>
            <a:ext cx="9956800" cy="4681636"/>
          </a:xfrm>
        </p:spPr>
        <p:txBody>
          <a:bodyPr>
            <a:normAutofit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i wdrożenie systemu zarządzania i organizacji ruchu</a:t>
            </a:r>
          </a:p>
          <a:p>
            <a:pPr marL="0" indent="0" fontAlgn="ctr">
              <a:lnSpc>
                <a:spcPct val="150000"/>
              </a:lnSpc>
              <a:buNone/>
            </a:pPr>
            <a:endParaRPr lang="pl-PL" sz="1600" dirty="0" smtClean="0"/>
          </a:p>
          <a:p>
            <a:pPr fontAlgn="ctr">
              <a:lnSpc>
                <a:spcPct val="150000"/>
              </a:lnSpc>
            </a:pPr>
            <a:r>
              <a:rPr lang="pl-PL" sz="1600" dirty="0" smtClean="0"/>
              <a:t>Zakup systemu automatycznego przekazywania danych z kas fiskalnych w autobusach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do </a:t>
            </a:r>
            <a:r>
              <a:rPr lang="pl-PL" sz="1600" dirty="0" smtClean="0"/>
              <a:t>komputera na dyspozytorni MZK w Krotoszynie Sp. z o.o.</a:t>
            </a:r>
          </a:p>
          <a:p>
            <a:pPr fontAlgn="ctr">
              <a:lnSpc>
                <a:spcPct val="150000"/>
              </a:lnSpc>
            </a:pPr>
            <a:endParaRPr lang="pl-PL" sz="100" dirty="0" smtClean="0"/>
          </a:p>
          <a:p>
            <a:pPr fontAlgn="ctr">
              <a:lnSpc>
                <a:spcPct val="150000"/>
              </a:lnSpc>
            </a:pPr>
            <a:r>
              <a:rPr lang="pl-PL" sz="1600" dirty="0" smtClean="0"/>
              <a:t>Zakup systemu umożliwiającego sprzedaż i kontrolę e-biletów okresowych</a:t>
            </a:r>
            <a:endParaRPr lang="pl-PL" sz="700" dirty="0"/>
          </a:p>
          <a:p>
            <a:pPr fontAlgn="ctr">
              <a:lnSpc>
                <a:spcPct val="150000"/>
              </a:lnSpc>
            </a:pPr>
            <a:r>
              <a:rPr lang="pl-PL" sz="1600" dirty="0" smtClean="0"/>
              <a:t>Zakup systemu informacji pasażerów w punkcie przesiadkowym </a:t>
            </a:r>
            <a:br>
              <a:rPr lang="pl-PL" sz="1600" dirty="0" smtClean="0"/>
            </a:br>
            <a:r>
              <a:rPr lang="pl-PL" sz="1600" dirty="0" smtClean="0"/>
              <a:t>– dworzec autobusowy</a:t>
            </a:r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/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Rozpoczęcie realizacji zadania: 	01.07.2017r</a:t>
            </a:r>
            <a:r>
              <a:rPr lang="pl-PL" sz="1200" b="1" dirty="0"/>
              <a:t>.</a:t>
            </a:r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Zakończenie realizacji zadania: 	30.09.2017 </a:t>
            </a:r>
            <a:r>
              <a:rPr lang="pl-PL" sz="1200" b="1" dirty="0"/>
              <a:t>r.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4" y="1952453"/>
            <a:ext cx="945492" cy="9454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53297" y="2584937"/>
            <a:ext cx="1954852" cy="1396220"/>
          </a:xfrm>
          <a:prstGeom prst="rect">
            <a:avLst/>
          </a:prstGeom>
        </p:spPr>
      </p:pic>
      <p:pic>
        <p:nvPicPr>
          <p:cNvPr id="1026" name="Picture 2" descr="F:\20170321_08443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18" y="4543554"/>
            <a:ext cx="3640531" cy="21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106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04204" y="2042721"/>
            <a:ext cx="9956800" cy="4681636"/>
          </a:xfrm>
        </p:spPr>
        <p:txBody>
          <a:bodyPr>
            <a:normAutofit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stojaka na rowery w punkcie przesiadkowym </a:t>
            </a:r>
            <a:br>
              <a:rPr lang="pl-PL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terenie dworca autobusowego</a:t>
            </a:r>
          </a:p>
          <a:p>
            <a:pPr marL="0" indent="0" fontAlgn="ctr">
              <a:lnSpc>
                <a:spcPct val="150000"/>
              </a:lnSpc>
              <a:buNone/>
            </a:pPr>
            <a:endParaRPr lang="pl-PL" sz="1600" dirty="0" smtClean="0"/>
          </a:p>
          <a:p>
            <a:pPr fontAlgn="ctr">
              <a:lnSpc>
                <a:spcPct val="150000"/>
              </a:lnSpc>
            </a:pPr>
            <a:r>
              <a:rPr lang="pl-PL" sz="1600" dirty="0" smtClean="0"/>
              <a:t>Zakupiony zostanie stojak na rowery na 6-7 stanowisk</a:t>
            </a:r>
          </a:p>
          <a:p>
            <a:pPr fontAlgn="ctr">
              <a:lnSpc>
                <a:spcPct val="150000"/>
              </a:lnSpc>
            </a:pPr>
            <a:endParaRPr lang="pl-PL" sz="700" dirty="0" smtClean="0"/>
          </a:p>
          <a:p>
            <a:pPr fontAlgn="ctr">
              <a:lnSpc>
                <a:spcPct val="150000"/>
              </a:lnSpc>
            </a:pPr>
            <a:r>
              <a:rPr lang="pl-PL" sz="1600" dirty="0" smtClean="0"/>
              <a:t>Stojak zostanie zamontowany na terenie dworca autobusowego integrując transport </a:t>
            </a:r>
            <a:br>
              <a:rPr lang="pl-PL" sz="1600" dirty="0" smtClean="0"/>
            </a:br>
            <a:r>
              <a:rPr lang="pl-PL" sz="1600" dirty="0" smtClean="0"/>
              <a:t>rowerowy z autobusowym i samochodowym</a:t>
            </a:r>
            <a:endParaRPr lang="pl-PL" sz="700" dirty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/>
          </a:p>
          <a:p>
            <a:pPr fontAlgn="ctr">
              <a:lnSpc>
                <a:spcPct val="150000"/>
              </a:lnSpc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/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Rozpoczęcie realizacji zadania: 	01.07.2017r</a:t>
            </a:r>
            <a:r>
              <a:rPr lang="pl-PL" sz="1200" b="1" dirty="0"/>
              <a:t>.</a:t>
            </a:r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Zakończenie realizacji zadania: 	30.09.2017 </a:t>
            </a:r>
            <a:r>
              <a:rPr lang="pl-PL" sz="1200" b="1" dirty="0"/>
              <a:t>r.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65" y="2250219"/>
            <a:ext cx="907978" cy="9079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721" y="5071587"/>
            <a:ext cx="2861587" cy="1368196"/>
          </a:xfrm>
          <a:prstGeom prst="rect">
            <a:avLst/>
          </a:prstGeom>
        </p:spPr>
      </p:pic>
      <p:pic>
        <p:nvPicPr>
          <p:cNvPr id="2050" name="Picture 2" descr="F:\20170321_08450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34" y="3123211"/>
            <a:ext cx="2100643" cy="35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2686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04203" y="2042721"/>
            <a:ext cx="9956801" cy="4681636"/>
          </a:xfrm>
        </p:spPr>
        <p:txBody>
          <a:bodyPr>
            <a:normAutofit fontScale="92500" lnSpcReduction="10000"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Przebudowa istniejącego chodnika na ciąg pieszo – rowerowy </a:t>
            </a:r>
            <a:b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drogi powiatowej ul Konstytucji 3 Maja w Krotoszynie </a:t>
            </a:r>
            <a:b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wraz z zakupem oznakowania pionowego na ul. Floriańskiej</a:t>
            </a:r>
          </a:p>
          <a:p>
            <a:pPr marL="0" indent="0" fontAlgn="ctr">
              <a:lnSpc>
                <a:spcPct val="150000"/>
              </a:lnSpc>
              <a:buNone/>
            </a:pPr>
            <a:endParaRPr lang="pl-PL" sz="1600" dirty="0" smtClean="0"/>
          </a:p>
          <a:p>
            <a:pPr fontAlgn="ctr">
              <a:lnSpc>
                <a:spcPct val="150000"/>
              </a:lnSpc>
            </a:pPr>
            <a:r>
              <a:rPr lang="pl-PL" sz="1600" dirty="0" smtClean="0"/>
              <a:t>Nowo powstały chodnik będzie umożliwiał dojazd rowerem oraz wygodne dojście pieszym </a:t>
            </a:r>
            <a:br>
              <a:rPr lang="pl-PL" sz="1600" dirty="0" smtClean="0"/>
            </a:br>
            <a:r>
              <a:rPr lang="pl-PL" sz="1600" dirty="0" smtClean="0"/>
              <a:t>do dworca PKP w Krotoszynie.</a:t>
            </a:r>
            <a:endParaRPr lang="pl-PL" sz="1600" dirty="0"/>
          </a:p>
          <a:p>
            <a:pPr fontAlgn="ctr">
              <a:lnSpc>
                <a:spcPct val="150000"/>
              </a:lnSpc>
            </a:pPr>
            <a:endParaRPr lang="pl-PL" sz="700" dirty="0" smtClean="0"/>
          </a:p>
          <a:p>
            <a:pPr fontAlgn="ctr">
              <a:lnSpc>
                <a:spcPct val="150000"/>
              </a:lnSpc>
            </a:pPr>
            <a:r>
              <a:rPr lang="pl-PL" sz="1600" dirty="0" smtClean="0"/>
              <a:t>Zmiana organizacji ruchu na ul. Floriańskiej w celu umożliwienia poruszania się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tym ciągiem komunikacyjnym rowerów. W tym celu zostanie zakupione oznakowanie </a:t>
            </a:r>
            <a:br>
              <a:rPr lang="pl-PL" sz="1600" dirty="0" smtClean="0"/>
            </a:br>
            <a:r>
              <a:rPr lang="pl-PL" sz="1600" dirty="0" smtClean="0"/>
              <a:t>pionowe.</a:t>
            </a:r>
            <a:endParaRPr lang="pl-PL" sz="700" dirty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/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Rozpoczęcie realizacji zadania: 	01.06.2017r</a:t>
            </a:r>
            <a:r>
              <a:rPr lang="pl-PL" sz="1200" b="1" dirty="0"/>
              <a:t>.</a:t>
            </a:r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Zakończenie realizacji zadania: 	31.08.2017 </a:t>
            </a:r>
            <a:r>
              <a:rPr lang="pl-PL" sz="1200" b="1" dirty="0"/>
              <a:t>r.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11" y="2414058"/>
            <a:ext cx="581327" cy="794825"/>
          </a:xfrm>
          <a:prstGeom prst="rect">
            <a:avLst/>
          </a:prstGeom>
        </p:spPr>
      </p:pic>
      <p:pic>
        <p:nvPicPr>
          <p:cNvPr id="3074" name="Picture 2" descr="F:\20170321_08420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456" y="3363629"/>
            <a:ext cx="1927810" cy="32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43" y="2065973"/>
            <a:ext cx="933835" cy="93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30907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04203" y="2042721"/>
            <a:ext cx="9956801" cy="4681636"/>
          </a:xfrm>
        </p:spPr>
        <p:txBody>
          <a:bodyPr>
            <a:normAutofit lnSpcReduction="10000"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Przebudowa ciągu pieszo – rowerowego wzdłuż </a:t>
            </a:r>
            <a:b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drogi powiatowej ul Raszkowska, ul Mahle w Krotoszynie </a:t>
            </a:r>
            <a:r>
              <a:rPr lang="pl-PL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 smtClean="0"/>
          </a:p>
          <a:p>
            <a:pPr fontAlgn="ctr">
              <a:lnSpc>
                <a:spcPct val="150000"/>
              </a:lnSpc>
            </a:pPr>
            <a:r>
              <a:rPr lang="pl-PL" sz="1700" dirty="0" smtClean="0"/>
              <a:t>Odcinek ten umożliwiać będzie wygodny i bezpieczny </a:t>
            </a:r>
            <a:br>
              <a:rPr lang="pl-PL" sz="1700" dirty="0" smtClean="0"/>
            </a:br>
            <a:r>
              <a:rPr lang="pl-PL" sz="1700" dirty="0" smtClean="0"/>
              <a:t>dojazd rowerzystom oraz dojście pieszym m.in. do Mahle </a:t>
            </a:r>
            <a:br>
              <a:rPr lang="pl-PL" sz="1700" dirty="0" smtClean="0"/>
            </a:br>
            <a:r>
              <a:rPr lang="pl-PL" sz="1700" dirty="0" smtClean="0"/>
              <a:t>– jednego z największych zakładów pracy w regionie, </a:t>
            </a:r>
            <a:r>
              <a:rPr lang="pl-PL" sz="1700" dirty="0"/>
              <a:t/>
            </a:r>
            <a:br>
              <a:rPr lang="pl-PL" sz="1700" dirty="0"/>
            </a:br>
            <a:r>
              <a:rPr lang="pl-PL" sz="1700" dirty="0" smtClean="0"/>
              <a:t>zatrudniającego ponad 3 tys. </a:t>
            </a:r>
            <a:r>
              <a:rPr lang="pl-PL" sz="1700" dirty="0"/>
              <a:t>p</a:t>
            </a:r>
            <a:r>
              <a:rPr lang="pl-PL" sz="1700" dirty="0" smtClean="0"/>
              <a:t>racowników.</a:t>
            </a:r>
            <a:endParaRPr lang="pl-PL" sz="1700" dirty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/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Rozpoczęcie realizacji zadania: 	01.05.2017r</a:t>
            </a:r>
            <a:r>
              <a:rPr lang="pl-PL" sz="1200" b="1" dirty="0"/>
              <a:t>.</a:t>
            </a:r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Zakończenie realizacji zadania: 	31.08.2017 </a:t>
            </a:r>
            <a:r>
              <a:rPr lang="pl-PL" sz="1200" b="1" dirty="0"/>
              <a:t>r.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39" y="2042721"/>
            <a:ext cx="953697" cy="95369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43" y="2065973"/>
            <a:ext cx="933835" cy="93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F:\20170321_08350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839" y="3403210"/>
            <a:ext cx="1999957" cy="33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20170321_08343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13" y="3403210"/>
            <a:ext cx="1999957" cy="33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6602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04203" y="2042721"/>
            <a:ext cx="9956801" cy="4681636"/>
          </a:xfrm>
        </p:spPr>
        <p:txBody>
          <a:bodyPr>
            <a:normAutofit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ciągu pieszo – rowerowego wzdłuż drogi powiatowej </a:t>
            </a:r>
            <a:b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ul. Mahle w Krotoszynie do m. Kobierno</a:t>
            </a:r>
            <a:r>
              <a:rPr lang="pl-PL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 smtClean="0"/>
          </a:p>
          <a:p>
            <a:pPr fontAlgn="ctr">
              <a:lnSpc>
                <a:spcPct val="150000"/>
              </a:lnSpc>
            </a:pPr>
            <a:r>
              <a:rPr lang="pl-PL" sz="1700" dirty="0" smtClean="0"/>
              <a:t>Odcinek stanowić będzie kontynuację ciągu wzdłuż ul. Raszkowskiej i  Mahle </a:t>
            </a:r>
            <a:br>
              <a:rPr lang="pl-PL" sz="1700" dirty="0" smtClean="0"/>
            </a:br>
            <a:r>
              <a:rPr lang="pl-PL" sz="1700" dirty="0" smtClean="0"/>
              <a:t>i komunikacyjnie łączyć będzie miasto Krotoszyn z miejscowością Kobierno</a:t>
            </a:r>
            <a:endParaRPr lang="pl-PL" sz="1700" dirty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/>
          </a:p>
          <a:p>
            <a:pPr fontAlgn="ctr">
              <a:lnSpc>
                <a:spcPct val="150000"/>
              </a:lnSpc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/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Rozpoczęcie realizacji zadania: 	01.05.2017r</a:t>
            </a:r>
            <a:r>
              <a:rPr lang="pl-PL" sz="1200" b="1" dirty="0"/>
              <a:t>.</a:t>
            </a:r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Zakończenie realizacji zadania: 	31.08.2017 </a:t>
            </a:r>
            <a:r>
              <a:rPr lang="pl-PL" sz="1200" b="1" dirty="0"/>
              <a:t>r.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96" y="2240193"/>
            <a:ext cx="889869" cy="88986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43" y="2065973"/>
            <a:ext cx="933835" cy="93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5" y="4492920"/>
            <a:ext cx="4688035" cy="21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723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633047" y="2042721"/>
            <a:ext cx="10325686" cy="4815279"/>
          </a:xfrm>
        </p:spPr>
        <p:txBody>
          <a:bodyPr>
            <a:normAutofit fontScale="85000" lnSpcReduction="10000"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Promocja projektu</a:t>
            </a:r>
          </a:p>
          <a:p>
            <a:pPr marL="0" indent="0" algn="ctr" fontAlgn="t">
              <a:lnSpc>
                <a:spcPct val="160000"/>
              </a:lnSpc>
              <a:buNone/>
            </a:pPr>
            <a:endParaRPr lang="pl-PL" sz="700" dirty="0" smtClean="0"/>
          </a:p>
          <a:p>
            <a:pPr fontAlgn="ctr">
              <a:lnSpc>
                <a:spcPct val="160000"/>
              </a:lnSpc>
            </a:pPr>
            <a:r>
              <a:rPr lang="pl-PL" sz="1700" dirty="0" smtClean="0"/>
              <a:t>Wnioskodawca oraz uczestnik projektu będzie informował  o współudziale środków UE w finansowaniu inwestycji poprzez informację na stronie MZK Krotoszyn, Urzędu Miejskiego w Krotoszynie i Starostwa Powiatowego oraz </a:t>
            </a:r>
            <a:br>
              <a:rPr lang="pl-PL" sz="1700" dirty="0" smtClean="0"/>
            </a:br>
            <a:r>
              <a:rPr lang="pl-PL" sz="1700" dirty="0" smtClean="0"/>
              <a:t>w lokalnej prasie.</a:t>
            </a:r>
          </a:p>
          <a:p>
            <a:pPr fontAlgn="ctr">
              <a:lnSpc>
                <a:spcPct val="160000"/>
              </a:lnSpc>
            </a:pPr>
            <a:endParaRPr lang="pl-PL" sz="400" dirty="0" smtClean="0"/>
          </a:p>
          <a:p>
            <a:pPr fontAlgn="ctr">
              <a:lnSpc>
                <a:spcPct val="160000"/>
              </a:lnSpc>
            </a:pPr>
            <a:r>
              <a:rPr lang="pl-PL" sz="1700" dirty="0" smtClean="0"/>
              <a:t>Zakupione zostaną tablice </a:t>
            </a:r>
            <a:r>
              <a:rPr lang="pl-PL" sz="1700" dirty="0" err="1" smtClean="0"/>
              <a:t>informacyjno</a:t>
            </a:r>
            <a:r>
              <a:rPr lang="pl-PL" sz="1700" dirty="0" smtClean="0"/>
              <a:t> – pamiątkowe, które zostaną umieszczone w momencie rozpoczęcia realizacji projektu w miejscu jego realizacji:</a:t>
            </a:r>
          </a:p>
          <a:p>
            <a:pPr lvl="1" fontAlgn="ctr">
              <a:lnSpc>
                <a:spcPct val="160000"/>
              </a:lnSpc>
            </a:pPr>
            <a:r>
              <a:rPr lang="pl-PL" sz="1700" dirty="0"/>
              <a:t>n</a:t>
            </a:r>
            <a:r>
              <a:rPr lang="pl-PL" sz="1700" dirty="0" smtClean="0"/>
              <a:t>a zajezdni MZK </a:t>
            </a:r>
          </a:p>
          <a:p>
            <a:pPr lvl="1" fontAlgn="ctr">
              <a:lnSpc>
                <a:spcPct val="160000"/>
              </a:lnSpc>
            </a:pPr>
            <a:r>
              <a:rPr lang="pl-PL" sz="1700" dirty="0"/>
              <a:t>n</a:t>
            </a:r>
            <a:r>
              <a:rPr lang="pl-PL" sz="1700" dirty="0" smtClean="0"/>
              <a:t>a dworu autobusowym</a:t>
            </a:r>
          </a:p>
          <a:p>
            <a:pPr lvl="1" fontAlgn="ctr">
              <a:lnSpc>
                <a:spcPct val="160000"/>
              </a:lnSpc>
            </a:pPr>
            <a:r>
              <a:rPr lang="pl-PL" sz="1700" dirty="0"/>
              <a:t>n</a:t>
            </a:r>
            <a:r>
              <a:rPr lang="pl-PL" sz="1700" dirty="0" smtClean="0"/>
              <a:t>a wybudowanych ciągach pieszo – rowerowych</a:t>
            </a:r>
          </a:p>
          <a:p>
            <a:pPr lvl="1" fontAlgn="ctr">
              <a:lnSpc>
                <a:spcPct val="160000"/>
              </a:lnSpc>
            </a:pPr>
            <a:endParaRPr lang="pl-PL" sz="500" dirty="0" smtClean="0"/>
          </a:p>
          <a:p>
            <a:pPr fontAlgn="ctr">
              <a:lnSpc>
                <a:spcPct val="150000"/>
              </a:lnSpc>
            </a:pPr>
            <a:endParaRPr lang="pl-PL" sz="100" dirty="0" smtClean="0"/>
          </a:p>
          <a:p>
            <a:pPr fontAlgn="ctr">
              <a:lnSpc>
                <a:spcPct val="150000"/>
              </a:lnSpc>
            </a:pPr>
            <a:r>
              <a:rPr lang="pl-PL" sz="1400" b="1" dirty="0" smtClean="0"/>
              <a:t>Rozpoczęcie realizacji zadania: 	01.04.2017r.</a:t>
            </a:r>
          </a:p>
          <a:p>
            <a:pPr fontAlgn="ctr">
              <a:lnSpc>
                <a:spcPct val="150000"/>
              </a:lnSpc>
            </a:pPr>
            <a:r>
              <a:rPr lang="pl-PL" sz="1400" b="1" dirty="0" smtClean="0"/>
              <a:t>Zakończenie realizacji zadania: 	31.12.2017 r.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02" y="1952453"/>
            <a:ext cx="1078158" cy="86338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4" y="4809387"/>
            <a:ext cx="3064707" cy="18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279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04203" y="2042721"/>
            <a:ext cx="10253003" cy="4681636"/>
          </a:xfrm>
        </p:spPr>
        <p:txBody>
          <a:bodyPr>
            <a:normAutofit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Nadzór inwestorski</a:t>
            </a:r>
          </a:p>
          <a:p>
            <a:pPr marL="0" indent="0" algn="ctr" fontAlgn="t">
              <a:lnSpc>
                <a:spcPct val="160000"/>
              </a:lnSpc>
              <a:buNone/>
            </a:pPr>
            <a:endParaRPr lang="pl-PL" sz="700" dirty="0" smtClean="0"/>
          </a:p>
          <a:p>
            <a:pPr fontAlgn="ctr">
              <a:lnSpc>
                <a:spcPct val="160000"/>
              </a:lnSpc>
            </a:pPr>
            <a:endParaRPr lang="pl-PL" sz="400" dirty="0" smtClean="0"/>
          </a:p>
          <a:p>
            <a:pPr fontAlgn="ctr">
              <a:lnSpc>
                <a:spcPct val="160000"/>
              </a:lnSpc>
            </a:pPr>
            <a:endParaRPr lang="pl-PL" sz="1100" dirty="0" smtClean="0"/>
          </a:p>
          <a:p>
            <a:pPr fontAlgn="ctr">
              <a:lnSpc>
                <a:spcPct val="160000"/>
              </a:lnSpc>
            </a:pPr>
            <a:r>
              <a:rPr lang="pl-PL" sz="1700" dirty="0" smtClean="0"/>
              <a:t>Celem nadzoru inwestorskiego będzie kontrola nad prawidłową realizacją zadań z zakresu prac budowlanych związanych z przebudową ciągów pieszo – rowerowych.</a:t>
            </a:r>
          </a:p>
          <a:p>
            <a:pPr marL="0" indent="0" fontAlgn="ctr">
              <a:lnSpc>
                <a:spcPct val="160000"/>
              </a:lnSpc>
              <a:buNone/>
            </a:pPr>
            <a:endParaRPr lang="pl-PL" sz="1700" dirty="0" smtClean="0"/>
          </a:p>
          <a:p>
            <a:pPr marL="0" indent="0" fontAlgn="ctr">
              <a:lnSpc>
                <a:spcPct val="160000"/>
              </a:lnSpc>
              <a:buNone/>
            </a:pPr>
            <a:endParaRPr lang="pl-PL" sz="1700" dirty="0" smtClean="0"/>
          </a:p>
          <a:p>
            <a:pPr fontAlgn="ctr">
              <a:lnSpc>
                <a:spcPct val="150000"/>
              </a:lnSpc>
            </a:pPr>
            <a:endParaRPr lang="pl-PL" sz="1100" dirty="0" smtClean="0"/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Rozpoczęcie realizacji zadania: 	01.05.2017r.</a:t>
            </a:r>
          </a:p>
          <a:p>
            <a:pPr fontAlgn="ctr">
              <a:lnSpc>
                <a:spcPct val="150000"/>
              </a:lnSpc>
            </a:pPr>
            <a:r>
              <a:rPr lang="pl-PL" sz="1200" b="1" dirty="0" smtClean="0"/>
              <a:t>Zakończenie realizacji zadania: 	31.08.2017 r.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936" y="2042721"/>
            <a:ext cx="553696" cy="7195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361" y="4493870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03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618979" y="2011680"/>
            <a:ext cx="10944664" cy="4846320"/>
          </a:xfrm>
        </p:spPr>
        <p:txBody>
          <a:bodyPr>
            <a:normAutofit fontScale="77500" lnSpcReduction="20000"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w zakresie promocji </a:t>
            </a:r>
            <a:b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transportu zbiorowego i niezmotoryzowanego</a:t>
            </a:r>
            <a:endParaRPr lang="pl-PL" sz="2300" dirty="0" smtClean="0"/>
          </a:p>
          <a:p>
            <a:pPr fontAlgn="ctr">
              <a:lnSpc>
                <a:spcPct val="160000"/>
              </a:lnSpc>
            </a:pPr>
            <a:endParaRPr lang="pl-PL" sz="1400" dirty="0" smtClean="0"/>
          </a:p>
          <a:p>
            <a:pPr fontAlgn="ctr">
              <a:lnSpc>
                <a:spcPct val="160000"/>
              </a:lnSpc>
            </a:pPr>
            <a:r>
              <a:rPr lang="pl-PL" sz="1800" dirty="0" smtClean="0"/>
              <a:t>Zorganizowany zostanie Dzień Otwarty na terenie zajezdni MZK w Krotoszynie,</a:t>
            </a:r>
          </a:p>
          <a:p>
            <a:pPr fontAlgn="ctr">
              <a:lnSpc>
                <a:spcPct val="160000"/>
              </a:lnSpc>
            </a:pPr>
            <a:endParaRPr lang="pl-PL" sz="100" dirty="0" smtClean="0"/>
          </a:p>
          <a:p>
            <a:pPr fontAlgn="ctr">
              <a:lnSpc>
                <a:spcPct val="160000"/>
              </a:lnSpc>
            </a:pPr>
            <a:r>
              <a:rPr lang="pl-PL" sz="1800" dirty="0" smtClean="0"/>
              <a:t>W trakcie lokalnego święta „</a:t>
            </a:r>
            <a:r>
              <a:rPr lang="pl-PL" sz="1800" dirty="0" err="1" smtClean="0"/>
              <a:t>KrotoFEST</a:t>
            </a:r>
            <a:r>
              <a:rPr lang="pl-PL" sz="1800" dirty="0" smtClean="0"/>
              <a:t>” MZK w Krotoszynie planuje promować korzystanie z transportu zbiorowego poprzez dystrybucję materiałów informacyjnych,</a:t>
            </a:r>
          </a:p>
          <a:p>
            <a:pPr fontAlgn="ctr">
              <a:lnSpc>
                <a:spcPct val="160000"/>
              </a:lnSpc>
            </a:pPr>
            <a:endParaRPr lang="pl-PL" sz="300" dirty="0" smtClean="0"/>
          </a:p>
          <a:p>
            <a:pPr fontAlgn="ctr">
              <a:lnSpc>
                <a:spcPct val="160000"/>
              </a:lnSpc>
            </a:pPr>
            <a:r>
              <a:rPr lang="pl-PL" sz="1800" dirty="0" smtClean="0"/>
              <a:t>Powiat Krotoszyński planuje promowanie komunikacji rowerowej poprzez organizację uroczystego przejazdu nowo wybudowanymi ciągami pieszo – rowerowymi dla mieszkańców Krotoszyna i okolic z udziałem władz Powiatu Krotoszyńskiego,</a:t>
            </a:r>
          </a:p>
          <a:p>
            <a:pPr fontAlgn="ctr">
              <a:lnSpc>
                <a:spcPct val="160000"/>
              </a:lnSpc>
            </a:pPr>
            <a:endParaRPr lang="pl-PL" sz="300" dirty="0" smtClean="0"/>
          </a:p>
          <a:p>
            <a:pPr fontAlgn="ctr">
              <a:lnSpc>
                <a:spcPct val="160000"/>
              </a:lnSpc>
            </a:pPr>
            <a:r>
              <a:rPr lang="pl-PL" sz="1800" dirty="0" smtClean="0"/>
              <a:t>Powiat Krotoszyński zorganizuje konkurs fotograficzny dla uczniów krotoszyńskich szkół na zdjęcie ciągu </a:t>
            </a:r>
            <a:br>
              <a:rPr lang="pl-PL" sz="1800" dirty="0" smtClean="0"/>
            </a:br>
            <a:r>
              <a:rPr lang="pl-PL" sz="1800" dirty="0" smtClean="0"/>
              <a:t>pieszo – rowerowego promującego komunikację rowerową.</a:t>
            </a:r>
          </a:p>
          <a:p>
            <a:pPr marL="0" indent="0" fontAlgn="ctr">
              <a:lnSpc>
                <a:spcPct val="150000"/>
              </a:lnSpc>
              <a:buNone/>
            </a:pPr>
            <a:endParaRPr lang="pl-PL" sz="100" dirty="0" smtClean="0"/>
          </a:p>
          <a:p>
            <a:pPr fontAlgn="ctr">
              <a:lnSpc>
                <a:spcPct val="150000"/>
              </a:lnSpc>
            </a:pPr>
            <a:r>
              <a:rPr lang="pl-PL" sz="1500" b="1" dirty="0" smtClean="0"/>
              <a:t>Rozpoczęcie realizacji zadania: 	01.04.2017r.</a:t>
            </a:r>
          </a:p>
          <a:p>
            <a:pPr fontAlgn="ctr">
              <a:lnSpc>
                <a:spcPct val="150000"/>
              </a:lnSpc>
            </a:pPr>
            <a:r>
              <a:rPr lang="pl-PL" sz="1500" b="1" dirty="0" smtClean="0"/>
              <a:t>Zakończenie realizacji zadania: 	31.12.2017 r.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1" y="2159951"/>
            <a:ext cx="883919" cy="50765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032" y="2026577"/>
            <a:ext cx="2261812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39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285276"/>
            <a:ext cx="9956800" cy="867081"/>
          </a:xfrm>
        </p:spPr>
        <p:txBody>
          <a:bodyPr>
            <a:normAutofit/>
          </a:bodyPr>
          <a:lstStyle/>
          <a:p>
            <a:r>
              <a:rPr lang="pl-PL" dirty="0" smtClean="0"/>
              <a:t>Projekt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9544488"/>
              </p:ext>
            </p:extLst>
          </p:nvPr>
        </p:nvGraphicFramePr>
        <p:xfrm>
          <a:off x="2354775" y="2623491"/>
          <a:ext cx="6466450" cy="3658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0874"/>
                <a:gridCol w="2405576"/>
              </a:tblGrid>
              <a:tr h="73162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 rozpoczęcia</a:t>
                      </a:r>
                      <a: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projektu 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01.04.2017 r.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3162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 zakończenia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31.12.2017</a:t>
                      </a:r>
                      <a: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r.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3162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Całkowita wartość projektu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10 144 258,40 zł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3162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Kwota kosztów kwalifikowanych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8 810 351,78 zł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3162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Kwota dofinansowania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7 488 799,01</a:t>
                      </a:r>
                      <a: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zł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735" y="1877231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320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34613" y="1836355"/>
            <a:ext cx="8989453" cy="22666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„Wymiana taboru MZK w Krotoszynie na autobusy niskoemisyjne, budowa ciągów pieszo – rowerowych oraz inne inwestycje w obszarze transportu miejskiego”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2" y="187868"/>
            <a:ext cx="9719257" cy="9636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400" y="4594415"/>
            <a:ext cx="1255503" cy="12555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543" y="5374626"/>
            <a:ext cx="1493404" cy="12992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211" y="4583355"/>
            <a:ext cx="1541201" cy="12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41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78" y="1172024"/>
            <a:ext cx="10065435" cy="1641135"/>
          </a:xfrm>
        </p:spPr>
        <p:txBody>
          <a:bodyPr>
            <a:noAutofit/>
          </a:bodyPr>
          <a:lstStyle/>
          <a:p>
            <a:r>
              <a:rPr lang="pl-PL" sz="2800" dirty="0" smtClean="0"/>
              <a:t>WNIOSKODAWCA</a:t>
            </a:r>
            <a:br>
              <a:rPr lang="pl-PL" sz="2800" dirty="0" smtClean="0"/>
            </a:b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200" dirty="0" smtClean="0"/>
              <a:t/>
            </a:r>
            <a:br>
              <a:rPr lang="pl-PL" sz="200" dirty="0" smtClean="0"/>
            </a:br>
            <a:r>
              <a:rPr lang="pl-PL" sz="200" dirty="0"/>
              <a:t/>
            </a:r>
            <a:br>
              <a:rPr lang="pl-PL" sz="200" dirty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Miejski Zakład Komunikacji w Krotoszynie </a:t>
            </a:r>
            <a:b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Sp. z o.o.</a:t>
            </a:r>
            <a:endParaRPr lang="pl-PL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91722" y="2973714"/>
            <a:ext cx="10675595" cy="37001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Prowadzi działalność z zakresu: komunikacji miejskiej, podmiejskiej oraz międzymiastowej – </a:t>
            </a:r>
            <a:r>
              <a:rPr lang="pl-PL" sz="1600" dirty="0" err="1" smtClean="0"/>
              <a:t>pozagminnej</a:t>
            </a:r>
            <a:r>
              <a:rPr lang="pl-PL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Oferuje przewozy szkolne, osób niepełnosprawnych oraz usługi z zakresu turystyki indywidualnej,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Oferuje dzierżawę pomieszczeń oraz powierzchni reklamowej.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 smtClean="0"/>
              <a:t>MZK w Krotoszynie skutecznie pozyskuje środki zewnętrzne.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Wśród najważniejszych inwestycji, które zrealizował to projekt pt</a:t>
            </a:r>
            <a:r>
              <a:rPr lang="pl-PL" sz="1600" dirty="0" smtClean="0"/>
              <a:t>.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„Unowocześnienie taboru MZK Krotoszyn Sp. z o.o. poprzez zakup 5 fabrycznie nowych autobusów”, zrealizowany w ramach Wielkopolski Regionalny Program Operacyjny na lata 2007 – 2013  i sfinansowany z Europejskiego Funduszu Rozwoju Regionalnego, kwota dofinansowania wyniosła 2 249 664,00 zł.</a:t>
            </a:r>
          </a:p>
          <a:p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1440"/>
          <a:stretch/>
        </p:blipFill>
        <p:spPr>
          <a:xfrm>
            <a:off x="9924059" y="1705636"/>
            <a:ext cx="136596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1392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12123" y="2647323"/>
            <a:ext cx="10631014" cy="14564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50" dirty="0" smtClean="0"/>
              <a:t>Stanowi lokalną wspólnotę samorządową tworzoną przez mieszkańców powiatu oraz terytorium obejmujące: Miasto i Gminę Krotoszyn, Miasto i Gminę Koźmin Wlkp., Gminę Zduny, Gminę Kobylin, Miasto Sulmierzyce oraz Gminę Rozdrażew.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40078" y="1172024"/>
            <a:ext cx="10065435" cy="1641135"/>
          </a:xfrm>
        </p:spPr>
        <p:txBody>
          <a:bodyPr>
            <a:noAutofit/>
          </a:bodyPr>
          <a:lstStyle/>
          <a:p>
            <a:r>
              <a:rPr lang="pl-PL" sz="2800" dirty="0" smtClean="0"/>
              <a:t>PARTNER WSPÓŁREALIZUJĄCY PROJEKT</a:t>
            </a:r>
            <a:br>
              <a:rPr lang="pl-PL" sz="2800" dirty="0" smtClean="0"/>
            </a:b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200" dirty="0" smtClean="0"/>
              <a:t/>
            </a:r>
            <a:br>
              <a:rPr lang="pl-PL" sz="200" dirty="0" smtClean="0"/>
            </a:br>
            <a:r>
              <a:rPr lang="pl-PL" sz="200" dirty="0"/>
              <a:t/>
            </a:r>
            <a:br>
              <a:rPr lang="pl-PL" sz="200" dirty="0"/>
            </a:br>
            <a:r>
              <a:rPr lang="pl-PL" sz="300" dirty="0" smtClean="0"/>
              <a:t/>
            </a:r>
            <a:br>
              <a:rPr lang="pl-PL" sz="300" dirty="0" smtClean="0"/>
            </a:b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 Krotoszyński</a:t>
            </a:r>
            <a:endParaRPr lang="pl-PL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05502" y="3642127"/>
            <a:ext cx="945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Powiatowy Zarząd Dróg w Krotoszynie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12123" y="4196125"/>
            <a:ext cx="11151519" cy="244382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500" dirty="0" smtClean="0"/>
              <a:t>Występuje w projekcie jako jednostka realizująca projekt z ramienia Powiatu Krotoszyńskiego jako jednostka budżetowa</a:t>
            </a:r>
          </a:p>
          <a:p>
            <a:pPr>
              <a:lnSpc>
                <a:spcPct val="150000"/>
              </a:lnSpc>
            </a:pPr>
            <a:r>
              <a:rPr lang="pl-PL" sz="1500" dirty="0" smtClean="0"/>
              <a:t>Zajmuje się: </a:t>
            </a:r>
          </a:p>
          <a:p>
            <a:pPr lvl="1">
              <a:lnSpc>
                <a:spcPct val="150000"/>
              </a:lnSpc>
            </a:pPr>
            <a:r>
              <a:rPr lang="pl-PL" sz="1550" dirty="0" smtClean="0"/>
              <a:t>opracowywaniem projektów planów rozwoju sieci drogowej, </a:t>
            </a:r>
          </a:p>
          <a:p>
            <a:pPr lvl="1">
              <a:lnSpc>
                <a:spcPct val="150000"/>
              </a:lnSpc>
            </a:pPr>
            <a:r>
              <a:rPr lang="pl-PL" sz="1550" dirty="0" smtClean="0"/>
              <a:t>opracowywaniem projektów planów finansowania budowy, </a:t>
            </a:r>
          </a:p>
          <a:p>
            <a:pPr lvl="1">
              <a:lnSpc>
                <a:spcPct val="150000"/>
              </a:lnSpc>
            </a:pPr>
            <a:r>
              <a:rPr lang="pl-PL" sz="1550" dirty="0" smtClean="0"/>
              <a:t>utrzymaniem i ochroną dróg oraz obiektów mostowych </a:t>
            </a:r>
          </a:p>
          <a:p>
            <a:pPr lvl="1">
              <a:lnSpc>
                <a:spcPct val="150000"/>
              </a:lnSpc>
            </a:pPr>
            <a:r>
              <a:rPr lang="pl-PL" sz="1550" dirty="0" smtClean="0"/>
              <a:t>pełnieniem funkcji inwestora robót drogowych.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168" y="4533799"/>
            <a:ext cx="2559824" cy="25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9557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054536"/>
            <a:ext cx="9956800" cy="1143000"/>
          </a:xfrm>
        </p:spPr>
        <p:txBody>
          <a:bodyPr/>
          <a:lstStyle/>
          <a:p>
            <a:r>
              <a:rPr lang="pl-PL" dirty="0" smtClean="0"/>
              <a:t>Główny cel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600" y="2325390"/>
            <a:ext cx="10208456" cy="4532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Zwiększenie wykorzystania transportu zbiorowego w Krotoszynie poprzez umożliwienie MZK w Krotoszynie świadczenia wysokiej jakości usług, spełniających standardy unijne w zakresie ochrony środowiska, konkurencyjnych względem transportu indywidualnego</a:t>
            </a:r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Promowanie multimodalnej mobilności miejskiej poprzez budowę i przebudowę ciągów pieszo – rowerowych w Krotoszynie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6460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037492"/>
            <a:ext cx="9956800" cy="1143000"/>
          </a:xfrm>
        </p:spPr>
        <p:txBody>
          <a:bodyPr/>
          <a:lstStyle/>
          <a:p>
            <a:r>
              <a:rPr lang="pl-PL" dirty="0" smtClean="0"/>
              <a:t>Pozostałe cele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9599" y="2180492"/>
            <a:ext cx="10335065" cy="42934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l-PL" dirty="0" smtClean="0"/>
              <a:t>Zwiększenie mobilności zawodowej i przestrzennej mieszkańców oraz poprawa dostępu do rynku pracy, edukacji i usług społecznych,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Dostosowanie infrastruktury transportu oraz taboru do potrzeb osób z niepełnosprawnościami lub osób z ograniczoną możliwością poruszania się,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Zwiększenie komfortu podróży oraz skrócenie jej czasu a także  wzrost liczby osób korzystających z jej usług,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Promowanie komunikacji rowerowej,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Ograniczenie ruchu samochodowego,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Poprawa funkcjonowania informacji pasażerskiej,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Rozwój </a:t>
            </a:r>
            <a:r>
              <a:rPr lang="pl-PL" dirty="0" err="1" smtClean="0"/>
              <a:t>społeczno</a:t>
            </a:r>
            <a:r>
              <a:rPr lang="pl-PL" dirty="0" smtClean="0"/>
              <a:t> – gospodarczy regionu,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Zwiększenie bezpieczeństwa rowerzystów i osób korzystających z transportu autobusowego.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88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804204" y="2042721"/>
            <a:ext cx="9956800" cy="4681636"/>
          </a:xfrm>
        </p:spPr>
        <p:txBody>
          <a:bodyPr>
            <a:normAutofit fontScale="85000" lnSpcReduction="10000"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autobusów z silnikiem euro 6 zasilanych ON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możliwością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zastosowania biopaliwa do 7%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zawartości</a:t>
            </a:r>
          </a:p>
          <a:p>
            <a:pPr marL="0" indent="0" algn="just" fontAlgn="t">
              <a:lnSpc>
                <a:spcPct val="150000"/>
              </a:lnSpc>
              <a:buNone/>
            </a:pPr>
            <a:endParaRPr lang="pl-PL" sz="900" dirty="0"/>
          </a:p>
          <a:p>
            <a:pPr fontAlgn="ctr">
              <a:lnSpc>
                <a:spcPct val="150000"/>
              </a:lnSpc>
            </a:pPr>
            <a:r>
              <a:rPr lang="pl-PL" sz="1800" dirty="0" smtClean="0"/>
              <a:t>Zakup </a:t>
            </a:r>
            <a:r>
              <a:rPr lang="pl-PL" sz="1800" dirty="0"/>
              <a:t>2 szt. autobusów o długości 12 </a:t>
            </a:r>
            <a:r>
              <a:rPr lang="pl-PL" sz="1800" dirty="0" smtClean="0"/>
              <a:t>metrów przeznaczone </a:t>
            </a:r>
            <a:r>
              <a:rPr lang="pl-PL" sz="1800" dirty="0"/>
              <a:t>do </a:t>
            </a:r>
            <a:r>
              <a:rPr lang="pl-PL" sz="1800" dirty="0" smtClean="0"/>
              <a:t>przewozu osób niepełnosprawnych, wyposażone w system informacji pasażerów </a:t>
            </a:r>
            <a:r>
              <a:rPr lang="pl-PL" sz="1600" dirty="0" smtClean="0"/>
              <a:t>(tablice informacyjne, kasowniki, </a:t>
            </a:r>
            <a:r>
              <a:rPr lang="pl-PL" sz="1600" dirty="0" err="1" smtClean="0"/>
              <a:t>autokomputer</a:t>
            </a:r>
            <a:r>
              <a:rPr lang="pl-PL" sz="1600" dirty="0" smtClean="0"/>
              <a:t>) </a:t>
            </a:r>
          </a:p>
          <a:p>
            <a:pPr fontAlgn="ctr">
              <a:lnSpc>
                <a:spcPct val="150000"/>
              </a:lnSpc>
            </a:pPr>
            <a:endParaRPr lang="pl-PL" sz="700" dirty="0" smtClean="0"/>
          </a:p>
          <a:p>
            <a:pPr fontAlgn="ctr">
              <a:lnSpc>
                <a:spcPct val="150000"/>
              </a:lnSpc>
            </a:pPr>
            <a:r>
              <a:rPr lang="pl-PL" sz="1800" dirty="0"/>
              <a:t>Zakup </a:t>
            </a:r>
            <a:r>
              <a:rPr lang="pl-PL" sz="1800" dirty="0" smtClean="0"/>
              <a:t>4 </a:t>
            </a:r>
            <a:r>
              <a:rPr lang="pl-PL" sz="1800" dirty="0"/>
              <a:t>szt. autobusów o długości </a:t>
            </a:r>
            <a:r>
              <a:rPr lang="pl-PL" sz="1800" dirty="0" smtClean="0"/>
              <a:t>poniżej 11 metrów </a:t>
            </a:r>
            <a:r>
              <a:rPr lang="pl-PL" sz="1800" dirty="0"/>
              <a:t>przeznaczone do przewozu osób niepełnosprawnych, wyposażone w system informacji </a:t>
            </a:r>
            <a:r>
              <a:rPr lang="pl-PL" sz="1600" dirty="0"/>
              <a:t>pasażerów (tablice informacyjne, kasowniki, </a:t>
            </a:r>
            <a:r>
              <a:rPr lang="pl-PL" sz="1600" dirty="0" err="1"/>
              <a:t>autokomputer</a:t>
            </a:r>
            <a:r>
              <a:rPr lang="pl-PL" sz="1600" dirty="0"/>
              <a:t>) </a:t>
            </a:r>
            <a:endParaRPr lang="pl-PL" sz="1600" dirty="0" smtClean="0"/>
          </a:p>
          <a:p>
            <a:pPr fontAlgn="ctr">
              <a:lnSpc>
                <a:spcPct val="150000"/>
              </a:lnSpc>
            </a:pPr>
            <a:endParaRPr lang="pl-PL" sz="700" dirty="0"/>
          </a:p>
          <a:p>
            <a:pPr fontAlgn="ctr">
              <a:lnSpc>
                <a:spcPct val="150000"/>
              </a:lnSpc>
            </a:pPr>
            <a:r>
              <a:rPr lang="pl-PL" sz="1800" dirty="0"/>
              <a:t>Zakup </a:t>
            </a:r>
            <a:r>
              <a:rPr lang="pl-PL" sz="1800" dirty="0" smtClean="0"/>
              <a:t>1 </a:t>
            </a:r>
            <a:r>
              <a:rPr lang="pl-PL" sz="1800" dirty="0"/>
              <a:t>szt. autobusów o </a:t>
            </a:r>
            <a:r>
              <a:rPr lang="pl-PL" sz="1800" dirty="0" smtClean="0"/>
              <a:t>poniżej 8 metrów </a:t>
            </a:r>
            <a:r>
              <a:rPr lang="pl-PL" sz="1800" dirty="0"/>
              <a:t>przeznaczone do przewozu osób niepełnosprawnych, wyposażone w system informacji pasażerów </a:t>
            </a:r>
            <a:r>
              <a:rPr lang="pl-PL" sz="1600" dirty="0"/>
              <a:t>(tablice informacyjne, kasowniki, </a:t>
            </a:r>
            <a:r>
              <a:rPr lang="pl-PL" sz="1600" dirty="0" err="1"/>
              <a:t>autokomputer</a:t>
            </a:r>
            <a:r>
              <a:rPr lang="pl-PL" sz="1600" dirty="0"/>
              <a:t>) </a:t>
            </a:r>
            <a:endParaRPr lang="pl-PL" sz="1600" dirty="0" smtClean="0"/>
          </a:p>
          <a:p>
            <a:pPr fontAlgn="ctr">
              <a:lnSpc>
                <a:spcPct val="150000"/>
              </a:lnSpc>
            </a:pPr>
            <a:endParaRPr lang="pl-PL" sz="600" dirty="0"/>
          </a:p>
          <a:p>
            <a:pPr fontAlgn="ctr">
              <a:lnSpc>
                <a:spcPct val="150000"/>
              </a:lnSpc>
            </a:pPr>
            <a:r>
              <a:rPr lang="pl-PL" sz="1400" b="1" dirty="0" smtClean="0"/>
              <a:t>Rozpoczęcie realizacji zadania: 	01.07.2017r</a:t>
            </a:r>
            <a:r>
              <a:rPr lang="pl-PL" sz="1400" b="1" dirty="0"/>
              <a:t>.</a:t>
            </a:r>
          </a:p>
          <a:p>
            <a:pPr fontAlgn="ctr">
              <a:lnSpc>
                <a:spcPct val="150000"/>
              </a:lnSpc>
            </a:pPr>
            <a:r>
              <a:rPr lang="pl-PL" sz="1400" b="1" dirty="0" smtClean="0"/>
              <a:t>Zakończenie realizacji zadania: 	31.12.2017 </a:t>
            </a:r>
            <a:r>
              <a:rPr lang="pl-PL" sz="1400" b="1" dirty="0"/>
              <a:t>r.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6" y="2159951"/>
            <a:ext cx="872198" cy="8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4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717452" y="1955409"/>
            <a:ext cx="10043552" cy="47689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Miejski Zakład Komunikacji w Krotoszynie przeznacza do wymiany następujące autobusy emitujące duże zanieczyszczenie: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Neoplan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 produkcji 1993, euro 1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Autosan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H9-35, rok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1995, euro 1</a:t>
            </a:r>
          </a:p>
          <a:p>
            <a:pPr>
              <a:lnSpc>
                <a:spcPct val="200000"/>
              </a:lnSpc>
            </a:pP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Autosan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H9-35, rok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1995, euro 1</a:t>
            </a:r>
          </a:p>
          <a:p>
            <a:pPr>
              <a:lnSpc>
                <a:spcPct val="200000"/>
              </a:lnSpc>
            </a:pP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Autosan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H9-21, rok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2000, euro 2</a:t>
            </a:r>
          </a:p>
          <a:p>
            <a:pPr>
              <a:lnSpc>
                <a:spcPct val="200000"/>
              </a:lnSpc>
            </a:pP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Autosan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A10-10, rok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2001,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Mercedes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Sprinter, rok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2002, euro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74" y="2903472"/>
            <a:ext cx="3013644" cy="16922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74" y="2902613"/>
            <a:ext cx="3013644" cy="169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74" y="4840719"/>
            <a:ext cx="3048814" cy="170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35" y="4852880"/>
            <a:ext cx="3306521" cy="170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496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203" y="1016951"/>
            <a:ext cx="9956800" cy="1143000"/>
          </a:xfrm>
        </p:spPr>
        <p:txBody>
          <a:bodyPr>
            <a:normAutofit/>
          </a:bodyPr>
          <a:lstStyle/>
          <a:p>
            <a:r>
              <a:rPr lang="pl-PL" sz="3700" dirty="0" smtClean="0"/>
              <a:t>Zadania inwestycyjne projektu</a:t>
            </a:r>
            <a:endParaRPr lang="pl-PL" sz="3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6648" r="1685" b="19123"/>
          <a:stretch/>
        </p:blipFill>
        <p:spPr>
          <a:xfrm>
            <a:off x="412124" y="90152"/>
            <a:ext cx="11037194" cy="836531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952321" y="2065276"/>
            <a:ext cx="9956800" cy="4681636"/>
          </a:xfrm>
        </p:spPr>
        <p:txBody>
          <a:bodyPr>
            <a:normAutofit lnSpcReduction="10000"/>
          </a:bodyPr>
          <a:lstStyle/>
          <a:p>
            <a:pPr marL="0" indent="0" algn="ctr" fontAlgn="t">
              <a:lnSpc>
                <a:spcPct val="160000"/>
              </a:lnSpc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Przebudowa placu manewrowego na terenie zajezdni 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MZK w Krotoszynie Sp. z o.o. przy ul. Kobierskiej 5</a:t>
            </a:r>
          </a:p>
          <a:p>
            <a:pPr marL="0" indent="0" algn="just" fontAlgn="t">
              <a:lnSpc>
                <a:spcPct val="150000"/>
              </a:lnSpc>
              <a:buNone/>
            </a:pPr>
            <a:endParaRPr lang="pl-PL" sz="900" dirty="0"/>
          </a:p>
          <a:p>
            <a:pPr fontAlgn="ctr">
              <a:lnSpc>
                <a:spcPct val="150000"/>
              </a:lnSpc>
            </a:pPr>
            <a:r>
              <a:rPr lang="pl-PL" sz="1800" dirty="0" smtClean="0"/>
              <a:t>Wykonane zostaną prace budowlane na terenie zajezdni </a:t>
            </a:r>
            <a:br>
              <a:rPr lang="pl-PL" sz="1800" dirty="0" smtClean="0"/>
            </a:br>
            <a:r>
              <a:rPr lang="pl-PL" sz="1800" dirty="0" smtClean="0"/>
              <a:t>MZK w Krotoszynie</a:t>
            </a:r>
            <a:endParaRPr lang="pl-PL" sz="1600" dirty="0" smtClean="0"/>
          </a:p>
          <a:p>
            <a:pPr fontAlgn="ctr">
              <a:lnSpc>
                <a:spcPct val="150000"/>
              </a:lnSpc>
            </a:pPr>
            <a:endParaRPr lang="pl-PL" sz="700" dirty="0" smtClean="0"/>
          </a:p>
          <a:p>
            <a:pPr fontAlgn="ctr">
              <a:lnSpc>
                <a:spcPct val="150000"/>
              </a:lnSpc>
            </a:pPr>
            <a:r>
              <a:rPr lang="pl-PL" sz="1800" dirty="0" smtClean="0"/>
              <a:t>Wymieniona zostanie nawierzchnia placu manewrowego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i tym samym poprawi się funkcjonalność i bezpieczeństwo placu.</a:t>
            </a:r>
            <a:endParaRPr lang="pl-PL" sz="1600" dirty="0" smtClean="0"/>
          </a:p>
          <a:p>
            <a:pPr marL="0" indent="0" fontAlgn="ctr">
              <a:lnSpc>
                <a:spcPct val="150000"/>
              </a:lnSpc>
              <a:buNone/>
            </a:pPr>
            <a:endParaRPr lang="pl-PL" sz="700" dirty="0" smtClean="0"/>
          </a:p>
          <a:p>
            <a:pPr marL="0" indent="0" fontAlgn="ctr">
              <a:lnSpc>
                <a:spcPct val="150000"/>
              </a:lnSpc>
              <a:buNone/>
            </a:pPr>
            <a:endParaRPr lang="pl-PL" sz="600" dirty="0" smtClean="0"/>
          </a:p>
          <a:p>
            <a:pPr fontAlgn="ctr">
              <a:lnSpc>
                <a:spcPct val="150000"/>
              </a:lnSpc>
            </a:pPr>
            <a:endParaRPr lang="pl-PL" sz="600" dirty="0"/>
          </a:p>
          <a:p>
            <a:pPr fontAlgn="ctr">
              <a:lnSpc>
                <a:spcPct val="150000"/>
              </a:lnSpc>
            </a:pPr>
            <a:r>
              <a:rPr lang="pl-PL" sz="1300" b="1" dirty="0" smtClean="0"/>
              <a:t>Rozpoczęcie realizacji zadania: 	01.07.2017r</a:t>
            </a:r>
            <a:r>
              <a:rPr lang="pl-PL" sz="1300" b="1" dirty="0"/>
              <a:t>.</a:t>
            </a:r>
          </a:p>
          <a:p>
            <a:pPr fontAlgn="ctr">
              <a:lnSpc>
                <a:spcPct val="150000"/>
              </a:lnSpc>
            </a:pPr>
            <a:r>
              <a:rPr lang="pl-PL" sz="1300" b="1" dirty="0" smtClean="0"/>
              <a:t>Zakończenie realizacji zadania: 	30.09.2017 </a:t>
            </a:r>
            <a:r>
              <a:rPr lang="pl-PL" sz="1300" b="1" dirty="0"/>
              <a:t>r.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09" y="2291809"/>
            <a:ext cx="867509" cy="86750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8977102" y="3168137"/>
            <a:ext cx="2472216" cy="172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1"/>
          <a:stretch/>
        </p:blipFill>
        <p:spPr bwMode="auto">
          <a:xfrm>
            <a:off x="8960241" y="5053400"/>
            <a:ext cx="2615944" cy="162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267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407</TotalTime>
  <Words>752</Words>
  <Application>Microsoft Office PowerPoint</Application>
  <PresentationFormat>Niestandardowy</PresentationFormat>
  <Paragraphs>185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HDOfficeLightV0</vt:lpstr>
      <vt:lpstr>1_HDOfficeLightV0</vt:lpstr>
      <vt:lpstr>2_HDOfficeLightV0</vt:lpstr>
      <vt:lpstr>Wykusz</vt:lpstr>
      <vt:lpstr>Prezentacja programu PowerPoint</vt:lpstr>
      <vt:lpstr>„Wymiana taboru MZK w Krotoszynie na autobusy niskoemisyjne, budowa ciągów pieszo – rowerowych oraz inne inwestycje w obszarze transportu miejskiego”</vt:lpstr>
      <vt:lpstr>WNIOSKODAWCA     Miejski Zakład Komunikacji w Krotoszynie  Sp. z o.o.</vt:lpstr>
      <vt:lpstr>PARTNER WSPÓŁREALIZUJĄCY PROJEKT     Powiat Krotoszyński</vt:lpstr>
      <vt:lpstr>Główny cel projektu</vt:lpstr>
      <vt:lpstr>Pozostałe cele projektu</vt:lpstr>
      <vt:lpstr>Zadania inwestycyjne projektu</vt:lpstr>
      <vt:lpstr>Zadania inwestycyjne projektu</vt:lpstr>
      <vt:lpstr>Zadania inwestycyjne projektu</vt:lpstr>
      <vt:lpstr>Zadania inwestycyjne projektu</vt:lpstr>
      <vt:lpstr>Zadania inwestycyjne projektu</vt:lpstr>
      <vt:lpstr>Zadania inwestycyjne projektu</vt:lpstr>
      <vt:lpstr>Zadania inwestycyjne projektu</vt:lpstr>
      <vt:lpstr>Zadania inwestycyjne projektu</vt:lpstr>
      <vt:lpstr>Zadania inwestycyjne projektu</vt:lpstr>
      <vt:lpstr>Zadania inwestycyjne projektu</vt:lpstr>
      <vt:lpstr>Zadania inwestycyjne projektu</vt:lpstr>
      <vt:lpstr>Projekt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Krakowska</dc:creator>
  <cp:lastModifiedBy>Dorota D.D. Dąbrowska</cp:lastModifiedBy>
  <cp:revision>49</cp:revision>
  <dcterms:created xsi:type="dcterms:W3CDTF">2017-03-16T16:05:22Z</dcterms:created>
  <dcterms:modified xsi:type="dcterms:W3CDTF">2017-03-21T10:35:25Z</dcterms:modified>
</cp:coreProperties>
</file>